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lv"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8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26EDD1-3B05-4D64-9B0E-9872CAEB8EAA}" type="datetimeFigureOut">
              <a:rPr lang="en-AU" smtClean="0"/>
              <a:t>28/07/2011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CC26D65-E239-4599-916D-096579449FB6}" type="slidenum">
              <a:rPr lang="en-AU" smtClean="0"/>
              <a:t>‹#›</a:t>
            </a:fld>
            <a:endParaRPr lang="en-A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26EDD1-3B05-4D64-9B0E-9872CAEB8EAA}" type="datetimeFigureOut">
              <a:rPr lang="en-AU" smtClean="0"/>
              <a:t>28/07/2011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CC26D65-E239-4599-916D-096579449FB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26EDD1-3B05-4D64-9B0E-9872CAEB8EAA}" type="datetimeFigureOut">
              <a:rPr lang="en-AU" smtClean="0"/>
              <a:t>28/07/2011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CC26D65-E239-4599-916D-096579449FB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26EDD1-3B05-4D64-9B0E-9872CAEB8EAA}" type="datetimeFigureOut">
              <a:rPr lang="en-AU" smtClean="0"/>
              <a:t>28/07/2011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CC26D65-E239-4599-916D-096579449FB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26EDD1-3B05-4D64-9B0E-9872CAEB8EAA}" type="datetimeFigureOut">
              <a:rPr lang="en-AU" smtClean="0"/>
              <a:t>28/07/2011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CC26D65-E239-4599-916D-096579449FB6}" type="slidenum">
              <a:rPr lang="en-AU" smtClean="0"/>
              <a:t>‹#›</a:t>
            </a:fld>
            <a:endParaRPr lang="en-A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26EDD1-3B05-4D64-9B0E-9872CAEB8EAA}" type="datetimeFigureOut">
              <a:rPr lang="en-AU" smtClean="0"/>
              <a:t>28/07/2011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CC26D65-E239-4599-916D-096579449FB6}"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26EDD1-3B05-4D64-9B0E-9872CAEB8EAA}" type="datetimeFigureOut">
              <a:rPr lang="en-AU" smtClean="0"/>
              <a:t>28/07/2011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CC26D65-E239-4599-916D-096579449FB6}" type="slidenum">
              <a:rPr lang="en-AU" smtClean="0"/>
              <a:t>‹#›</a:t>
            </a:fld>
            <a:endParaRPr lang="en-A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26EDD1-3B05-4D64-9B0E-9872CAEB8EAA}" type="datetimeFigureOut">
              <a:rPr lang="en-AU" smtClean="0"/>
              <a:t>28/07/2011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CC26D65-E239-4599-916D-096579449FB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26EDD1-3B05-4D64-9B0E-9872CAEB8EAA}" type="datetimeFigureOut">
              <a:rPr lang="en-AU" smtClean="0"/>
              <a:t>28/07/2011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CC26D65-E239-4599-916D-096579449FB6}"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26EDD1-3B05-4D64-9B0E-9872CAEB8EAA}" type="datetimeFigureOut">
              <a:rPr lang="en-AU" smtClean="0"/>
              <a:t>28/07/2011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CC26D65-E239-4599-916D-096579449FB6}" type="slidenum">
              <a:rPr lang="en-AU" smtClean="0"/>
              <a:t>‹#›</a:t>
            </a:fld>
            <a:endParaRPr lang="en-A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26EDD1-3B05-4D64-9B0E-9872CAEB8EAA}" type="datetimeFigureOut">
              <a:rPr lang="en-AU" smtClean="0"/>
              <a:t>28/07/2011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CC26D65-E239-4599-916D-096579449FB6}"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DB26EDD1-3B05-4D64-9B0E-9872CAEB8EAA}" type="datetimeFigureOut">
              <a:rPr lang="en-AU" smtClean="0"/>
              <a:t>28/07/2011</a:t>
            </a:fld>
            <a:endParaRPr lang="en-A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A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CC26D65-E239-4599-916D-096579449FB6}"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flv"/><Relationship Id="rId1" Type="http://schemas.microsoft.com/office/2007/relationships/media" Target="../media/media1.flv"/><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52736"/>
            <a:ext cx="7848600" cy="2246089"/>
          </a:xfrm>
        </p:spPr>
        <p:txBody>
          <a:bodyPr/>
          <a:lstStyle/>
          <a:p>
            <a:pPr algn="ctr"/>
            <a:r>
              <a:rPr lang="en-AU" sz="4800" b="1" u="sng" dirty="0" smtClean="0"/>
              <a:t>Women’s History: Women’s Liberation Movement</a:t>
            </a:r>
            <a:endParaRPr lang="en-AU" sz="4800" b="1" u="sng" dirty="0"/>
          </a:p>
        </p:txBody>
      </p:sp>
      <p:sp>
        <p:nvSpPr>
          <p:cNvPr id="3" name="Subtitle 2"/>
          <p:cNvSpPr>
            <a:spLocks noGrp="1"/>
          </p:cNvSpPr>
          <p:nvPr>
            <p:ph type="subTitle" idx="1"/>
          </p:nvPr>
        </p:nvSpPr>
        <p:spPr/>
        <p:txBody>
          <a:bodyPr>
            <a:normAutofit/>
          </a:bodyPr>
          <a:lstStyle/>
          <a:p>
            <a:r>
              <a:rPr lang="en-AU" dirty="0" smtClean="0"/>
              <a:t>Inquiry Question: </a:t>
            </a:r>
            <a:r>
              <a:rPr lang="en-AU" b="1" i="1" dirty="0" smtClean="0"/>
              <a:t>“How have the rights and freedoms of Australian women changed over the post war period?”</a:t>
            </a:r>
            <a:endParaRPr lang="en-AU" b="1" i="1" dirty="0"/>
          </a:p>
        </p:txBody>
      </p:sp>
    </p:spTree>
    <p:extLst>
      <p:ext uri="{BB962C8B-B14F-4D97-AF65-F5344CB8AC3E}">
        <p14:creationId xmlns:p14="http://schemas.microsoft.com/office/powerpoint/2010/main" val="1098618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19552"/>
            <a:ext cx="8229600" cy="990600"/>
          </a:xfrm>
        </p:spPr>
        <p:txBody>
          <a:bodyPr/>
          <a:lstStyle/>
          <a:p>
            <a:pPr algn="ctr"/>
            <a:r>
              <a:rPr lang="en-AU" b="1" u="sng" dirty="0" smtClean="0"/>
              <a:t>Images </a:t>
            </a:r>
            <a:endParaRPr lang="en-AU" b="1" u="sng" dirty="0"/>
          </a:p>
        </p:txBody>
      </p:sp>
      <p:sp>
        <p:nvSpPr>
          <p:cNvPr id="3" name="Content Placeholder 2"/>
          <p:cNvSpPr>
            <a:spLocks noGrp="1"/>
          </p:cNvSpPr>
          <p:nvPr>
            <p:ph idx="1"/>
          </p:nvPr>
        </p:nvSpPr>
        <p:spPr>
          <a:xfrm>
            <a:off x="457200" y="1600200"/>
            <a:ext cx="8229600" cy="3196952"/>
          </a:xfrm>
        </p:spPr>
        <p:txBody>
          <a:bodyPr/>
          <a:lstStyle/>
          <a:p>
            <a:pPr marL="0" indent="0">
              <a:buNone/>
            </a:pPr>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28799"/>
            <a:ext cx="2232248" cy="3026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5758" y="1772816"/>
            <a:ext cx="2708800" cy="288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1772816"/>
            <a:ext cx="2466975" cy="288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9552" y="5157192"/>
            <a:ext cx="8064896" cy="369332"/>
          </a:xfrm>
          <a:prstGeom prst="rect">
            <a:avLst/>
          </a:prstGeom>
          <a:noFill/>
        </p:spPr>
        <p:txBody>
          <a:bodyPr wrap="square" rtlCol="0">
            <a:spAutoFit/>
          </a:bodyPr>
          <a:lstStyle/>
          <a:p>
            <a:r>
              <a:rPr lang="en-AU" dirty="0" smtClean="0"/>
              <a:t>Images of different demonstrations for women’s rights and freedom </a:t>
            </a:r>
            <a:endParaRPr lang="en-AU" dirty="0"/>
          </a:p>
        </p:txBody>
      </p:sp>
    </p:spTree>
    <p:extLst>
      <p:ext uri="{BB962C8B-B14F-4D97-AF65-F5344CB8AC3E}">
        <p14:creationId xmlns:p14="http://schemas.microsoft.com/office/powerpoint/2010/main" val="34805832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b="1" u="sng" dirty="0" smtClean="0"/>
              <a:t>Images </a:t>
            </a:r>
            <a:endParaRPr lang="en-AU" b="1" u="sng" dirty="0"/>
          </a:p>
        </p:txBody>
      </p:sp>
      <p:sp>
        <p:nvSpPr>
          <p:cNvPr id="3" name="Content Placeholder 2"/>
          <p:cNvSpPr>
            <a:spLocks noGrp="1"/>
          </p:cNvSpPr>
          <p:nvPr>
            <p:ph idx="1"/>
          </p:nvPr>
        </p:nvSpPr>
        <p:spPr>
          <a:xfrm>
            <a:off x="457200" y="1600200"/>
            <a:ext cx="8229600" cy="2980928"/>
          </a:xfrm>
        </p:spPr>
        <p:txBody>
          <a:bodyPr/>
          <a:lstStyle/>
          <a:p>
            <a:pPr marL="0" indent="0">
              <a:buNone/>
            </a:pPr>
            <a:endParaRPr lang="en-A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060847"/>
            <a:ext cx="1584176" cy="2391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2060847"/>
            <a:ext cx="1872208" cy="2391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2976" y="1844825"/>
            <a:ext cx="2299758" cy="260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9552" y="4869160"/>
            <a:ext cx="1800200" cy="369332"/>
          </a:xfrm>
          <a:prstGeom prst="rect">
            <a:avLst/>
          </a:prstGeom>
          <a:noFill/>
        </p:spPr>
        <p:txBody>
          <a:bodyPr wrap="square" rtlCol="0">
            <a:spAutoFit/>
          </a:bodyPr>
          <a:lstStyle/>
          <a:p>
            <a:r>
              <a:rPr lang="en-AU" dirty="0" smtClean="0"/>
              <a:t>A book cover</a:t>
            </a:r>
            <a:endParaRPr lang="en-AU" dirty="0"/>
          </a:p>
        </p:txBody>
      </p:sp>
      <p:sp>
        <p:nvSpPr>
          <p:cNvPr id="5" name="TextBox 4"/>
          <p:cNvSpPr txBox="1"/>
          <p:nvPr/>
        </p:nvSpPr>
        <p:spPr>
          <a:xfrm>
            <a:off x="3131840" y="4869160"/>
            <a:ext cx="1728192" cy="369332"/>
          </a:xfrm>
          <a:prstGeom prst="rect">
            <a:avLst/>
          </a:prstGeom>
          <a:noFill/>
        </p:spPr>
        <p:txBody>
          <a:bodyPr wrap="square" rtlCol="0">
            <a:spAutoFit/>
          </a:bodyPr>
          <a:lstStyle/>
          <a:p>
            <a:r>
              <a:rPr lang="en-AU" dirty="0" smtClean="0"/>
              <a:t>   A book cover</a:t>
            </a:r>
            <a:endParaRPr lang="en-AU" dirty="0"/>
          </a:p>
        </p:txBody>
      </p:sp>
      <p:sp>
        <p:nvSpPr>
          <p:cNvPr id="6" name="TextBox 5"/>
          <p:cNvSpPr txBox="1"/>
          <p:nvPr/>
        </p:nvSpPr>
        <p:spPr>
          <a:xfrm>
            <a:off x="6042976" y="4869160"/>
            <a:ext cx="2489464" cy="369332"/>
          </a:xfrm>
          <a:prstGeom prst="rect">
            <a:avLst/>
          </a:prstGeom>
          <a:noFill/>
        </p:spPr>
        <p:txBody>
          <a:bodyPr wrap="square" rtlCol="0">
            <a:spAutoFit/>
          </a:bodyPr>
          <a:lstStyle/>
          <a:p>
            <a:r>
              <a:rPr lang="en-AU" dirty="0" smtClean="0"/>
              <a:t>            A poster</a:t>
            </a:r>
            <a:endParaRPr lang="en-AU" dirty="0"/>
          </a:p>
        </p:txBody>
      </p:sp>
    </p:spTree>
    <p:extLst>
      <p:ext uri="{BB962C8B-B14F-4D97-AF65-F5344CB8AC3E}">
        <p14:creationId xmlns:p14="http://schemas.microsoft.com/office/powerpoint/2010/main" val="10396857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b="1" u="sng" dirty="0" smtClean="0"/>
              <a:t>Still an issue? </a:t>
            </a:r>
            <a:endParaRPr lang="en-AU" b="1" u="sng" dirty="0"/>
          </a:p>
        </p:txBody>
      </p:sp>
      <p:pic>
        <p:nvPicPr>
          <p:cNvPr id="4" name="EQUALS.fl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57200" y="1673225"/>
            <a:ext cx="8229600" cy="4732338"/>
          </a:xfrm>
        </p:spPr>
      </p:pic>
    </p:spTree>
    <p:extLst>
      <p:ext uri="{BB962C8B-B14F-4D97-AF65-F5344CB8AC3E}">
        <p14:creationId xmlns:p14="http://schemas.microsoft.com/office/powerpoint/2010/main" val="254951470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Women’s Liberation Movement</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0088078"/>
              </p:ext>
            </p:extLst>
          </p:nvPr>
        </p:nvGraphicFramePr>
        <p:xfrm>
          <a:off x="457200" y="1600200"/>
          <a:ext cx="8229600" cy="48514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AU" dirty="0" smtClean="0"/>
                        <a:t>Left Hand Side </a:t>
                      </a:r>
                      <a:endParaRPr lang="en-AU" dirty="0"/>
                    </a:p>
                  </a:txBody>
                  <a:tcPr/>
                </a:tc>
                <a:tc>
                  <a:txBody>
                    <a:bodyPr/>
                    <a:lstStyle/>
                    <a:p>
                      <a:r>
                        <a:rPr lang="en-AU" dirty="0" smtClean="0"/>
                        <a:t>Right Hand Side </a:t>
                      </a:r>
                      <a:endParaRPr lang="en-AU" dirty="0"/>
                    </a:p>
                  </a:txBody>
                  <a:tcPr/>
                </a:tc>
              </a:tr>
              <a:tr h="370840">
                <a:tc>
                  <a:txBody>
                    <a:bodyPr/>
                    <a:lstStyle/>
                    <a:p>
                      <a:r>
                        <a:rPr lang="en-AU" b="1" dirty="0" smtClean="0"/>
                        <a:t>Question 1:</a:t>
                      </a:r>
                    </a:p>
                    <a:p>
                      <a:r>
                        <a:rPr lang="en-AU" i="1" dirty="0" smtClean="0"/>
                        <a:t>What was the Women’s Liberation Movement?</a:t>
                      </a:r>
                      <a:r>
                        <a:rPr lang="en-AU" i="1" baseline="0" dirty="0" smtClean="0"/>
                        <a:t> </a:t>
                      </a:r>
                      <a:endParaRPr lang="en-AU" i="1" baseline="0" dirty="0" smtClean="0">
                        <a:solidFill>
                          <a:srgbClr val="FF0000"/>
                        </a:solidFill>
                      </a:endParaRPr>
                    </a:p>
                    <a:p>
                      <a:r>
                        <a:rPr lang="en-AU" i="1" baseline="0" dirty="0" smtClean="0">
                          <a:solidFill>
                            <a:srgbClr val="FF0000"/>
                          </a:solidFill>
                        </a:rPr>
                        <a:t>●Retro Active 2 pg218 (Group 1)</a:t>
                      </a:r>
                    </a:p>
                    <a:p>
                      <a:r>
                        <a:rPr lang="en-AU" i="1" baseline="0" dirty="0" smtClean="0">
                          <a:solidFill>
                            <a:srgbClr val="0070C0"/>
                          </a:solidFill>
                        </a:rPr>
                        <a:t>●Article pg111 (Group 2)</a:t>
                      </a:r>
                    </a:p>
                    <a:p>
                      <a:endParaRPr lang="en-AU" dirty="0" smtClean="0"/>
                    </a:p>
                    <a:p>
                      <a:endParaRPr lang="en-AU" b="1" dirty="0" smtClean="0"/>
                    </a:p>
                    <a:p>
                      <a:endParaRPr lang="en-AU" b="1" dirty="0" smtClean="0"/>
                    </a:p>
                    <a:p>
                      <a:r>
                        <a:rPr lang="en-AU" b="1" dirty="0" smtClean="0"/>
                        <a:t>Question 3:</a:t>
                      </a:r>
                    </a:p>
                    <a:p>
                      <a:r>
                        <a:rPr lang="en-AU" i="1" dirty="0" smtClean="0"/>
                        <a:t>What were some of the methods women used to achieve change? </a:t>
                      </a:r>
                    </a:p>
                    <a:p>
                      <a:r>
                        <a:rPr lang="en-AU" i="1" dirty="0" smtClean="0"/>
                        <a:t>●Retro</a:t>
                      </a:r>
                      <a:r>
                        <a:rPr lang="en-AU" i="1" baseline="0" dirty="0" smtClean="0"/>
                        <a:t> Active </a:t>
                      </a:r>
                      <a:r>
                        <a:rPr lang="en-AU" i="1" baseline="0" dirty="0" err="1" smtClean="0"/>
                        <a:t>pg</a:t>
                      </a:r>
                      <a:r>
                        <a:rPr lang="en-AU" i="1" baseline="0" dirty="0" smtClean="0"/>
                        <a:t> 218.219. </a:t>
                      </a:r>
                    </a:p>
                    <a:p>
                      <a:r>
                        <a:rPr lang="en-AU" i="1" baseline="0" dirty="0" smtClean="0"/>
                        <a:t>●Primary Source (Groups use both sources) </a:t>
                      </a:r>
                    </a:p>
                  </a:txBody>
                  <a:tcPr/>
                </a:tc>
                <a:tc>
                  <a:txBody>
                    <a:bodyPr/>
                    <a:lstStyle/>
                    <a:p>
                      <a:r>
                        <a:rPr lang="en-AU" b="1" dirty="0" smtClean="0"/>
                        <a:t>Question 2:</a:t>
                      </a:r>
                    </a:p>
                    <a:p>
                      <a:r>
                        <a:rPr lang="en-AU" i="1" dirty="0" smtClean="0"/>
                        <a:t>What were some of the things the Women’s Liberation Movement tried to change?</a:t>
                      </a:r>
                      <a:r>
                        <a:rPr lang="en-AU" dirty="0" smtClean="0"/>
                        <a:t> </a:t>
                      </a:r>
                    </a:p>
                    <a:p>
                      <a:r>
                        <a:rPr lang="en-AU" dirty="0" smtClean="0">
                          <a:solidFill>
                            <a:srgbClr val="FF0000"/>
                          </a:solidFill>
                        </a:rPr>
                        <a:t>●Retro Active pg216.219.(Group 1)</a:t>
                      </a:r>
                    </a:p>
                    <a:p>
                      <a:r>
                        <a:rPr lang="en-AU" dirty="0" smtClean="0"/>
                        <a:t>●Primary Source (Groups 1&amp;2)</a:t>
                      </a:r>
                    </a:p>
                    <a:p>
                      <a:r>
                        <a:rPr lang="en-AU" dirty="0" smtClean="0">
                          <a:solidFill>
                            <a:srgbClr val="0070C0"/>
                          </a:solidFill>
                        </a:rPr>
                        <a:t>●Article </a:t>
                      </a:r>
                      <a:r>
                        <a:rPr lang="en-AU" dirty="0" err="1" smtClean="0">
                          <a:solidFill>
                            <a:srgbClr val="0070C0"/>
                          </a:solidFill>
                        </a:rPr>
                        <a:t>pg</a:t>
                      </a:r>
                      <a:r>
                        <a:rPr lang="en-AU" dirty="0" smtClean="0">
                          <a:solidFill>
                            <a:srgbClr val="0070C0"/>
                          </a:solidFill>
                        </a:rPr>
                        <a:t> 104-109 (Ideological divisions in the 1970’s and 1980’s) (Group 2)</a:t>
                      </a:r>
                    </a:p>
                    <a:p>
                      <a:endParaRPr lang="en-AU" dirty="0" smtClean="0"/>
                    </a:p>
                    <a:p>
                      <a:r>
                        <a:rPr lang="en-AU" b="1" i="0" dirty="0" smtClean="0"/>
                        <a:t>Question 4:</a:t>
                      </a:r>
                    </a:p>
                    <a:p>
                      <a:r>
                        <a:rPr lang="en-AU" i="1" dirty="0" smtClean="0"/>
                        <a:t>What did the Women’s Liberation Movement achieve? </a:t>
                      </a:r>
                    </a:p>
                    <a:p>
                      <a:r>
                        <a:rPr lang="en-AU" i="1" dirty="0" smtClean="0">
                          <a:solidFill>
                            <a:srgbClr val="FF0000"/>
                          </a:solidFill>
                        </a:rPr>
                        <a:t>●Retro</a:t>
                      </a:r>
                      <a:r>
                        <a:rPr lang="en-AU" i="1" baseline="0" dirty="0" smtClean="0">
                          <a:solidFill>
                            <a:srgbClr val="FF0000"/>
                          </a:solidFill>
                        </a:rPr>
                        <a:t> Active </a:t>
                      </a:r>
                      <a:r>
                        <a:rPr lang="en-AU" i="1" baseline="0" dirty="0" err="1" smtClean="0">
                          <a:solidFill>
                            <a:srgbClr val="FF0000"/>
                          </a:solidFill>
                        </a:rPr>
                        <a:t>pg</a:t>
                      </a:r>
                      <a:r>
                        <a:rPr lang="en-AU" i="1" baseline="0" dirty="0" smtClean="0">
                          <a:solidFill>
                            <a:srgbClr val="FF0000"/>
                          </a:solidFill>
                        </a:rPr>
                        <a:t> 221-224 (Group 1)</a:t>
                      </a:r>
                    </a:p>
                    <a:p>
                      <a:r>
                        <a:rPr lang="en-AU" i="1" baseline="0" dirty="0" smtClean="0">
                          <a:solidFill>
                            <a:srgbClr val="0070C0"/>
                          </a:solidFill>
                        </a:rPr>
                        <a:t>●Article </a:t>
                      </a:r>
                      <a:r>
                        <a:rPr lang="en-AU" i="1" baseline="0" dirty="0" err="1" smtClean="0">
                          <a:solidFill>
                            <a:srgbClr val="0070C0"/>
                          </a:solidFill>
                        </a:rPr>
                        <a:t>pg</a:t>
                      </a:r>
                      <a:r>
                        <a:rPr lang="en-AU" i="1" baseline="0" dirty="0" smtClean="0">
                          <a:solidFill>
                            <a:srgbClr val="0070C0"/>
                          </a:solidFill>
                        </a:rPr>
                        <a:t> 115 (Making demands: winning some, losing some) (Group 2)</a:t>
                      </a:r>
                      <a:endParaRPr lang="en-AU" i="1" dirty="0">
                        <a:solidFill>
                          <a:srgbClr val="0070C0"/>
                        </a:solidFill>
                      </a:endParaRPr>
                    </a:p>
                  </a:txBody>
                  <a:tcPr/>
                </a:tc>
              </a:tr>
            </a:tbl>
          </a:graphicData>
        </a:graphic>
      </p:graphicFrame>
    </p:spTree>
    <p:extLst>
      <p:ext uri="{BB962C8B-B14F-4D97-AF65-F5344CB8AC3E}">
        <p14:creationId xmlns:p14="http://schemas.microsoft.com/office/powerpoint/2010/main" val="544969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527448"/>
          </a:xfrm>
        </p:spPr>
        <p:txBody>
          <a:bodyPr>
            <a:noAutofit/>
          </a:bodyPr>
          <a:lstStyle/>
          <a:p>
            <a:r>
              <a:rPr lang="en-AU" sz="1600" dirty="0" smtClean="0"/>
              <a:t> </a:t>
            </a:r>
            <a:r>
              <a:rPr lang="en-AU" sz="1600" dirty="0"/>
              <a:t>In </a:t>
            </a:r>
            <a:r>
              <a:rPr lang="en-AU" sz="1600" dirty="0" smtClean="0"/>
              <a:t>2004, </a:t>
            </a:r>
            <a:r>
              <a:rPr lang="en-AU" sz="1600" dirty="0"/>
              <a:t>female earnings were </a:t>
            </a:r>
            <a:r>
              <a:rPr lang="en-AU" sz="1600" b="1" dirty="0"/>
              <a:t>92%</a:t>
            </a:r>
            <a:r>
              <a:rPr lang="en-AU" sz="1600" dirty="0"/>
              <a:t> of male earnings, resulting in a gender wage gap of </a:t>
            </a:r>
            <a:r>
              <a:rPr lang="en-AU" sz="1600" b="1" dirty="0"/>
              <a:t>8</a:t>
            </a:r>
            <a:r>
              <a:rPr lang="en-AU" sz="1600" b="1" dirty="0" smtClean="0"/>
              <a:t>%</a:t>
            </a:r>
            <a:r>
              <a:rPr lang="en-AU" sz="1600" dirty="0" smtClean="0"/>
              <a:t>.</a:t>
            </a:r>
            <a:br>
              <a:rPr lang="en-AU" sz="1600" dirty="0" smtClean="0"/>
            </a:br>
            <a:r>
              <a:rPr lang="en-AU" sz="1600" dirty="0"/>
              <a:t/>
            </a:r>
            <a:br>
              <a:rPr lang="en-AU" sz="1600" dirty="0"/>
            </a:br>
            <a:r>
              <a:rPr lang="en-AU" sz="1600" dirty="0"/>
              <a:t> </a:t>
            </a:r>
            <a:r>
              <a:rPr lang="en-AU" sz="1600" u="sng" dirty="0"/>
              <a:t>Female/male earnings ratio among full-time adult non-managerial employees </a:t>
            </a:r>
            <a:r>
              <a:rPr lang="en-AU" sz="1600" b="1" u="sng" dirty="0"/>
              <a:t>- May 1974 to May 2004(a) </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2204864"/>
            <a:ext cx="5904656" cy="4387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2597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620688"/>
            <a:ext cx="8229600" cy="6048672"/>
          </a:xfrm>
        </p:spPr>
        <p:txBody>
          <a:bodyPr>
            <a:normAutofit fontScale="85000" lnSpcReduction="10000"/>
          </a:bodyPr>
          <a:lstStyle/>
          <a:p>
            <a:pPr>
              <a:lnSpc>
                <a:spcPct val="115000"/>
              </a:lnSpc>
              <a:spcAft>
                <a:spcPts val="1000"/>
              </a:spcAft>
            </a:pPr>
            <a:r>
              <a:rPr lang="en-AU" sz="2600" b="1" u="sng" dirty="0">
                <a:solidFill>
                  <a:srgbClr val="FF0000"/>
                </a:solidFill>
                <a:latin typeface="Calibri"/>
                <a:ea typeface="Calibri"/>
                <a:cs typeface="Times New Roman"/>
              </a:rPr>
              <a:t>Time Line</a:t>
            </a:r>
          </a:p>
          <a:p>
            <a:pPr>
              <a:lnSpc>
                <a:spcPct val="115000"/>
              </a:lnSpc>
              <a:spcAft>
                <a:spcPts val="1000"/>
              </a:spcAft>
            </a:pPr>
            <a:r>
              <a:rPr lang="en-AU" b="1" dirty="0">
                <a:latin typeface="Calibri"/>
                <a:ea typeface="Calibri"/>
                <a:cs typeface="Times New Roman"/>
              </a:rPr>
              <a:t>1957</a:t>
            </a:r>
            <a:r>
              <a:rPr lang="en-AU" dirty="0">
                <a:latin typeface="Calibri"/>
                <a:ea typeface="Calibri"/>
                <a:cs typeface="Times New Roman"/>
              </a:rPr>
              <a:t> The number of women and men voting is approximately equal for the first time. </a:t>
            </a:r>
          </a:p>
          <a:p>
            <a:pPr>
              <a:lnSpc>
                <a:spcPct val="115000"/>
              </a:lnSpc>
              <a:spcAft>
                <a:spcPts val="1000"/>
              </a:spcAft>
            </a:pPr>
            <a:r>
              <a:rPr lang="en-AU" b="1" dirty="0">
                <a:latin typeface="Calibri"/>
                <a:ea typeface="Calibri"/>
                <a:cs typeface="Times New Roman"/>
              </a:rPr>
              <a:t>1960</a:t>
            </a:r>
            <a:r>
              <a:rPr lang="en-AU" dirty="0">
                <a:latin typeface="Calibri"/>
                <a:ea typeface="Calibri"/>
                <a:cs typeface="Times New Roman"/>
              </a:rPr>
              <a:t> The Food and Drug Administration approves birth control pills</a:t>
            </a:r>
          </a:p>
          <a:p>
            <a:pPr>
              <a:lnSpc>
                <a:spcPct val="115000"/>
              </a:lnSpc>
              <a:spcAft>
                <a:spcPts val="1000"/>
              </a:spcAft>
            </a:pPr>
            <a:r>
              <a:rPr lang="en-AU" b="1" dirty="0">
                <a:latin typeface="Calibri"/>
                <a:ea typeface="Calibri"/>
                <a:cs typeface="Times New Roman"/>
              </a:rPr>
              <a:t>1964</a:t>
            </a:r>
            <a:r>
              <a:rPr lang="en-AU" dirty="0">
                <a:latin typeface="Calibri"/>
                <a:ea typeface="Calibri"/>
                <a:cs typeface="Times New Roman"/>
              </a:rPr>
              <a:t> </a:t>
            </a:r>
            <a:r>
              <a:rPr lang="en-AU" dirty="0">
                <a:solidFill>
                  <a:srgbClr val="FF0000"/>
                </a:solidFill>
                <a:latin typeface="Calibri"/>
                <a:ea typeface="Calibri"/>
                <a:cs typeface="Times New Roman"/>
              </a:rPr>
              <a:t>Title VII of the Civil Rights Act </a:t>
            </a:r>
            <a:r>
              <a:rPr lang="en-AU" dirty="0">
                <a:latin typeface="Calibri"/>
                <a:ea typeface="Calibri"/>
                <a:cs typeface="Times New Roman"/>
              </a:rPr>
              <a:t>bars employment discrimination by private employers, employment agencies, and unions based on race, sex, and other grounds. To investigate complaints and enforce penalties, it establishes the Equal Employment Opportunity Commission (EEOC), which </a:t>
            </a:r>
            <a:r>
              <a:rPr lang="en-AU" dirty="0">
                <a:solidFill>
                  <a:srgbClr val="FF0000"/>
                </a:solidFill>
                <a:latin typeface="Calibri"/>
                <a:ea typeface="Calibri"/>
                <a:cs typeface="Times New Roman"/>
              </a:rPr>
              <a:t>receives 50,000 complaints of gender discrimination in its first five years. </a:t>
            </a:r>
          </a:p>
          <a:p>
            <a:pPr>
              <a:lnSpc>
                <a:spcPct val="115000"/>
              </a:lnSpc>
              <a:spcAft>
                <a:spcPts val="1000"/>
              </a:spcAft>
            </a:pPr>
            <a:r>
              <a:rPr lang="en-AU" b="1" dirty="0">
                <a:latin typeface="Calibri"/>
                <a:ea typeface="Calibri"/>
                <a:cs typeface="Times New Roman"/>
              </a:rPr>
              <a:t>1966</a:t>
            </a:r>
            <a:r>
              <a:rPr lang="en-AU" dirty="0">
                <a:latin typeface="Calibri"/>
                <a:ea typeface="Calibri"/>
                <a:cs typeface="Times New Roman"/>
              </a:rPr>
              <a:t> In response to EEOC inaction on employment discrimination complaints, twenty-eight women found the </a:t>
            </a:r>
            <a:r>
              <a:rPr lang="en-AU" dirty="0">
                <a:solidFill>
                  <a:srgbClr val="FF0000"/>
                </a:solidFill>
                <a:latin typeface="Calibri"/>
                <a:ea typeface="Calibri"/>
                <a:cs typeface="Times New Roman"/>
              </a:rPr>
              <a:t>National Organization for Women to function as a civil rights organization for women.</a:t>
            </a:r>
          </a:p>
          <a:p>
            <a:pPr>
              <a:lnSpc>
                <a:spcPct val="115000"/>
              </a:lnSpc>
              <a:spcAft>
                <a:spcPts val="1000"/>
              </a:spcAft>
            </a:pPr>
            <a:r>
              <a:rPr lang="en-AU" b="1" dirty="0">
                <a:latin typeface="Calibri"/>
                <a:ea typeface="Calibri"/>
                <a:cs typeface="Times New Roman"/>
              </a:rPr>
              <a:t>1968</a:t>
            </a:r>
            <a:r>
              <a:rPr lang="en-AU" dirty="0">
                <a:latin typeface="Calibri"/>
                <a:ea typeface="Calibri"/>
                <a:cs typeface="Times New Roman"/>
              </a:rPr>
              <a:t> The first national women's liberation conference is held in Chicago. </a:t>
            </a:r>
          </a:p>
          <a:p>
            <a:pPr>
              <a:lnSpc>
                <a:spcPct val="115000"/>
              </a:lnSpc>
              <a:spcAft>
                <a:spcPts val="1000"/>
              </a:spcAft>
            </a:pPr>
            <a:r>
              <a:rPr lang="en-AU" b="1" dirty="0">
                <a:latin typeface="Calibri"/>
                <a:ea typeface="Calibri"/>
                <a:cs typeface="Times New Roman"/>
              </a:rPr>
              <a:t>1968</a:t>
            </a:r>
            <a:r>
              <a:rPr lang="en-AU" dirty="0">
                <a:latin typeface="Calibri"/>
                <a:ea typeface="Calibri"/>
                <a:cs typeface="Times New Roman"/>
              </a:rPr>
              <a:t> The National Abortion Rights Action League (NARAL) is founded.</a:t>
            </a:r>
          </a:p>
          <a:p>
            <a:endParaRPr lang="en-AU" dirty="0"/>
          </a:p>
        </p:txBody>
      </p:sp>
    </p:spTree>
    <p:extLst>
      <p:ext uri="{BB962C8B-B14F-4D97-AF65-F5344CB8AC3E}">
        <p14:creationId xmlns:p14="http://schemas.microsoft.com/office/powerpoint/2010/main" val="1919162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07368"/>
          </a:xfrm>
        </p:spPr>
        <p:txBody>
          <a:bodyPr>
            <a:normAutofit/>
          </a:bodyPr>
          <a:lstStyle/>
          <a:p>
            <a:pPr algn="ctr"/>
            <a:r>
              <a:rPr lang="en-AU" sz="3600" b="1" u="sng" dirty="0" smtClean="0"/>
              <a:t>Marriage Trends</a:t>
            </a:r>
            <a:endParaRPr lang="en-AU" sz="3600" b="1" u="sng" dirty="0"/>
          </a:p>
        </p:txBody>
      </p:sp>
      <p:sp>
        <p:nvSpPr>
          <p:cNvPr id="3" name="Content Placeholder 2"/>
          <p:cNvSpPr>
            <a:spLocks noGrp="1"/>
          </p:cNvSpPr>
          <p:nvPr>
            <p:ph idx="1"/>
          </p:nvPr>
        </p:nvSpPr>
        <p:spPr>
          <a:xfrm>
            <a:off x="457200" y="1268760"/>
            <a:ext cx="8229600" cy="5208240"/>
          </a:xfrm>
        </p:spPr>
        <p:txBody>
          <a:bodyPr>
            <a:normAutofit/>
          </a:bodyPr>
          <a:lstStyle/>
          <a:p>
            <a:pPr marL="0" indent="0">
              <a:buNone/>
            </a:pPr>
            <a:r>
              <a:rPr lang="en-AU" dirty="0" smtClean="0"/>
              <a:t>●The </a:t>
            </a:r>
            <a:r>
              <a:rPr lang="en-AU" dirty="0"/>
              <a:t>marriage </a:t>
            </a:r>
            <a:r>
              <a:rPr lang="en-AU" dirty="0" smtClean="0"/>
              <a:t>rate follows </a:t>
            </a:r>
            <a:r>
              <a:rPr lang="en-AU" dirty="0"/>
              <a:t>the pattern of </a:t>
            </a:r>
            <a:r>
              <a:rPr lang="en-AU" dirty="0">
                <a:solidFill>
                  <a:srgbClr val="FF0000"/>
                </a:solidFill>
              </a:rPr>
              <a:t>prevailing economic</a:t>
            </a:r>
            <a:r>
              <a:rPr lang="en-AU" dirty="0"/>
              <a:t> and </a:t>
            </a:r>
            <a:r>
              <a:rPr lang="en-AU" dirty="0">
                <a:solidFill>
                  <a:srgbClr val="00B0F0"/>
                </a:solidFill>
              </a:rPr>
              <a:t>social conditions</a:t>
            </a:r>
            <a:r>
              <a:rPr lang="en-AU" dirty="0" smtClean="0"/>
              <a:t>.</a:t>
            </a:r>
          </a:p>
          <a:p>
            <a:pPr marL="0" indent="0">
              <a:buNone/>
            </a:pPr>
            <a:r>
              <a:rPr lang="en-AU" dirty="0"/>
              <a:t>●</a:t>
            </a:r>
            <a:r>
              <a:rPr lang="en-AU" dirty="0" smtClean="0"/>
              <a:t> </a:t>
            </a:r>
            <a:r>
              <a:rPr lang="en-AU" dirty="0"/>
              <a:t>F</a:t>
            </a:r>
            <a:r>
              <a:rPr lang="en-AU" dirty="0" smtClean="0"/>
              <a:t>allen </a:t>
            </a:r>
            <a:r>
              <a:rPr lang="en-AU" dirty="0"/>
              <a:t>in times of </a:t>
            </a:r>
            <a:r>
              <a:rPr lang="en-AU" dirty="0" smtClean="0"/>
              <a:t>depression &amp; rises during  </a:t>
            </a:r>
            <a:r>
              <a:rPr lang="en-AU" dirty="0" smtClean="0">
                <a:solidFill>
                  <a:srgbClr val="FF0000"/>
                </a:solidFill>
              </a:rPr>
              <a:t>immediate </a:t>
            </a:r>
            <a:r>
              <a:rPr lang="en-AU" dirty="0">
                <a:solidFill>
                  <a:srgbClr val="FF0000"/>
                </a:solidFill>
              </a:rPr>
              <a:t>post-war years</a:t>
            </a:r>
            <a:r>
              <a:rPr lang="en-AU" dirty="0"/>
              <a:t> </a:t>
            </a:r>
            <a:r>
              <a:rPr lang="en-AU" dirty="0" smtClean="0"/>
              <a:t>e.g</a:t>
            </a:r>
            <a:r>
              <a:rPr lang="en-AU" dirty="0" smtClean="0">
                <a:solidFill>
                  <a:srgbClr val="00B0F0"/>
                </a:solidFill>
              </a:rPr>
              <a:t>. late </a:t>
            </a:r>
            <a:r>
              <a:rPr lang="en-AU" dirty="0">
                <a:solidFill>
                  <a:srgbClr val="00B0F0"/>
                </a:solidFill>
              </a:rPr>
              <a:t>1940s</a:t>
            </a:r>
            <a:r>
              <a:rPr lang="en-AU" dirty="0" smtClean="0">
                <a:solidFill>
                  <a:srgbClr val="00B0F0"/>
                </a:solidFill>
              </a:rPr>
              <a:t>.</a:t>
            </a:r>
          </a:p>
          <a:p>
            <a:pPr marL="0" indent="0">
              <a:buNone/>
            </a:pPr>
            <a:r>
              <a:rPr lang="en-AU" dirty="0" smtClean="0"/>
              <a:t>●</a:t>
            </a:r>
            <a:r>
              <a:rPr lang="en-AU" dirty="0"/>
              <a:t>T</a:t>
            </a:r>
            <a:r>
              <a:rPr lang="en-AU" dirty="0" smtClean="0"/>
              <a:t>he highest rate </a:t>
            </a:r>
            <a:r>
              <a:rPr lang="en-AU" dirty="0"/>
              <a:t>was </a:t>
            </a:r>
            <a:r>
              <a:rPr lang="en-AU" dirty="0">
                <a:solidFill>
                  <a:srgbClr val="FF0000"/>
                </a:solidFill>
              </a:rPr>
              <a:t>12 per 1,000 </a:t>
            </a:r>
            <a:r>
              <a:rPr lang="en-AU" dirty="0"/>
              <a:t>of the population in </a:t>
            </a:r>
            <a:r>
              <a:rPr lang="en-AU" dirty="0">
                <a:solidFill>
                  <a:srgbClr val="FF0000"/>
                </a:solidFill>
              </a:rPr>
              <a:t>1942</a:t>
            </a:r>
            <a:r>
              <a:rPr lang="en-AU" dirty="0"/>
              <a:t>. </a:t>
            </a:r>
          </a:p>
          <a:p>
            <a:pPr marL="0" indent="0">
              <a:buNone/>
            </a:pPr>
            <a:r>
              <a:rPr lang="en-AU" dirty="0"/>
              <a:t>●Since </a:t>
            </a:r>
            <a:r>
              <a:rPr lang="en-AU" dirty="0">
                <a:solidFill>
                  <a:srgbClr val="FF0000"/>
                </a:solidFill>
              </a:rPr>
              <a:t>1970</a:t>
            </a:r>
            <a:r>
              <a:rPr lang="en-AU" dirty="0"/>
              <a:t> </a:t>
            </a:r>
            <a:r>
              <a:rPr lang="en-AU" dirty="0" smtClean="0"/>
              <a:t>the </a:t>
            </a:r>
            <a:r>
              <a:rPr lang="en-AU" dirty="0"/>
              <a:t>marriage rate has </a:t>
            </a:r>
            <a:r>
              <a:rPr lang="en-AU" dirty="0" smtClean="0">
                <a:solidFill>
                  <a:srgbClr val="FF0000"/>
                </a:solidFill>
              </a:rPr>
              <a:t>declined</a:t>
            </a:r>
            <a:r>
              <a:rPr lang="en-AU" dirty="0" smtClean="0"/>
              <a:t>, due to</a:t>
            </a:r>
            <a:r>
              <a:rPr lang="en-AU" dirty="0" smtClean="0"/>
              <a:t> </a:t>
            </a:r>
            <a:r>
              <a:rPr lang="en-AU" dirty="0" smtClean="0">
                <a:solidFill>
                  <a:srgbClr val="FF0000"/>
                </a:solidFill>
              </a:rPr>
              <a:t>economic downturn</a:t>
            </a:r>
            <a:r>
              <a:rPr lang="en-AU" dirty="0"/>
              <a:t> </a:t>
            </a:r>
            <a:r>
              <a:rPr lang="en-AU" dirty="0" smtClean="0"/>
              <a:t>and</a:t>
            </a:r>
            <a:r>
              <a:rPr lang="en-AU" dirty="0" smtClean="0"/>
              <a:t> </a:t>
            </a:r>
            <a:r>
              <a:rPr lang="en-AU" dirty="0">
                <a:solidFill>
                  <a:srgbClr val="00B0F0"/>
                </a:solidFill>
              </a:rPr>
              <a:t>rapid social change</a:t>
            </a:r>
            <a:r>
              <a:rPr lang="en-AU" dirty="0"/>
              <a:t>, such as </a:t>
            </a:r>
            <a:endParaRPr lang="en-AU" dirty="0" smtClean="0"/>
          </a:p>
          <a:p>
            <a:pPr marL="457200" indent="-457200">
              <a:buAutoNum type="arabicPeriod"/>
            </a:pPr>
            <a:r>
              <a:rPr lang="en-AU" dirty="0" smtClean="0"/>
              <a:t>changes </a:t>
            </a:r>
            <a:r>
              <a:rPr lang="en-AU" dirty="0"/>
              <a:t>in divorce </a:t>
            </a:r>
            <a:r>
              <a:rPr lang="en-AU" dirty="0" smtClean="0"/>
              <a:t>laws</a:t>
            </a:r>
          </a:p>
          <a:p>
            <a:pPr marL="457200" indent="-457200">
              <a:buAutoNum type="arabicPeriod"/>
            </a:pPr>
            <a:r>
              <a:rPr lang="en-AU" dirty="0" smtClean="0"/>
              <a:t>changes </a:t>
            </a:r>
            <a:r>
              <a:rPr lang="en-AU" dirty="0"/>
              <a:t>in attitudes to marriage and living </a:t>
            </a:r>
            <a:r>
              <a:rPr lang="en-AU" dirty="0" smtClean="0"/>
              <a:t>arrangements</a:t>
            </a:r>
            <a:endParaRPr lang="en-AU" dirty="0"/>
          </a:p>
        </p:txBody>
      </p:sp>
    </p:spTree>
    <p:extLst>
      <p:ext uri="{BB962C8B-B14F-4D97-AF65-F5344CB8AC3E}">
        <p14:creationId xmlns:p14="http://schemas.microsoft.com/office/powerpoint/2010/main" val="180660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b="1" u="sng" dirty="0" smtClean="0"/>
              <a:t>Graph of marriage trends</a:t>
            </a:r>
            <a:endParaRPr lang="en-AU" b="1" u="sng"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204864"/>
            <a:ext cx="7056784" cy="3997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9433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35360"/>
          </a:xfrm>
        </p:spPr>
        <p:txBody>
          <a:bodyPr>
            <a:normAutofit/>
          </a:bodyPr>
          <a:lstStyle/>
          <a:p>
            <a:pPr algn="ctr"/>
            <a:r>
              <a:rPr lang="en-AU" sz="3600" b="1" u="sng" dirty="0" smtClean="0"/>
              <a:t>Divorce Trends </a:t>
            </a:r>
            <a:endParaRPr lang="en-AU" sz="3600" b="1" u="sng" dirty="0"/>
          </a:p>
        </p:txBody>
      </p:sp>
      <p:sp>
        <p:nvSpPr>
          <p:cNvPr id="3" name="Content Placeholder 2"/>
          <p:cNvSpPr>
            <a:spLocks noGrp="1"/>
          </p:cNvSpPr>
          <p:nvPr>
            <p:ph idx="1"/>
          </p:nvPr>
        </p:nvSpPr>
        <p:spPr>
          <a:xfrm>
            <a:off x="457200" y="1268760"/>
            <a:ext cx="8229600" cy="5208240"/>
          </a:xfrm>
        </p:spPr>
        <p:txBody>
          <a:bodyPr>
            <a:normAutofit lnSpcReduction="10000"/>
          </a:bodyPr>
          <a:lstStyle/>
          <a:p>
            <a:pPr marL="0" indent="0">
              <a:buNone/>
            </a:pPr>
            <a:r>
              <a:rPr lang="en-AU" dirty="0" smtClean="0"/>
              <a:t>●The </a:t>
            </a:r>
            <a:r>
              <a:rPr lang="en-AU" dirty="0"/>
              <a:t>trend in divorce in Australia changed with the introduction of the </a:t>
            </a:r>
            <a:r>
              <a:rPr lang="en-AU" dirty="0">
                <a:solidFill>
                  <a:srgbClr val="FF0000"/>
                </a:solidFill>
              </a:rPr>
              <a:t>Family Law Act 1975 </a:t>
            </a:r>
            <a:r>
              <a:rPr lang="en-AU" dirty="0"/>
              <a:t>which came into operation on </a:t>
            </a:r>
            <a:r>
              <a:rPr lang="en-AU" dirty="0">
                <a:solidFill>
                  <a:srgbClr val="FF0000"/>
                </a:solidFill>
              </a:rPr>
              <a:t>5 January 1976</a:t>
            </a:r>
            <a:r>
              <a:rPr lang="en-AU" dirty="0" smtClean="0"/>
              <a:t>.</a:t>
            </a:r>
          </a:p>
          <a:p>
            <a:pPr marL="0" indent="0">
              <a:buNone/>
            </a:pPr>
            <a:endParaRPr lang="en-AU" dirty="0" smtClean="0"/>
          </a:p>
          <a:p>
            <a:pPr marL="0" indent="0">
              <a:buNone/>
            </a:pPr>
            <a:r>
              <a:rPr lang="en-AU" dirty="0" smtClean="0"/>
              <a:t>●</a:t>
            </a:r>
            <a:r>
              <a:rPr lang="en-AU" dirty="0"/>
              <a:t>It allowed only one ground for divorce, </a:t>
            </a:r>
            <a:r>
              <a:rPr lang="en-AU" dirty="0">
                <a:solidFill>
                  <a:srgbClr val="FF0000"/>
                </a:solidFill>
              </a:rPr>
              <a:t>an irretrievable breakdown in the marriage</a:t>
            </a:r>
            <a:r>
              <a:rPr lang="en-AU" dirty="0"/>
              <a:t>, measured as the separation of the spouses for at least one year. </a:t>
            </a:r>
            <a:endParaRPr lang="en-AU" dirty="0" smtClean="0"/>
          </a:p>
          <a:p>
            <a:pPr marL="0" indent="0">
              <a:buNone/>
            </a:pPr>
            <a:endParaRPr lang="en-AU" dirty="0" smtClean="0"/>
          </a:p>
          <a:p>
            <a:pPr marL="0" indent="0">
              <a:buNone/>
            </a:pPr>
            <a:r>
              <a:rPr lang="en-AU" dirty="0"/>
              <a:t>●This legal change resulted in a large increase in </a:t>
            </a:r>
            <a:r>
              <a:rPr lang="en-AU" dirty="0" smtClean="0"/>
              <a:t>the </a:t>
            </a:r>
            <a:r>
              <a:rPr lang="en-AU" dirty="0"/>
              <a:t>divorce rate in </a:t>
            </a:r>
            <a:r>
              <a:rPr lang="en-AU" dirty="0">
                <a:solidFill>
                  <a:srgbClr val="FF0000"/>
                </a:solidFill>
              </a:rPr>
              <a:t>1976</a:t>
            </a:r>
            <a:r>
              <a:rPr lang="en-AU" dirty="0" smtClean="0"/>
              <a:t>.</a:t>
            </a:r>
          </a:p>
          <a:p>
            <a:pPr marL="0" indent="0">
              <a:buNone/>
            </a:pPr>
            <a:endParaRPr lang="en-AU" dirty="0" smtClean="0"/>
          </a:p>
          <a:p>
            <a:pPr marL="0" indent="0">
              <a:buNone/>
            </a:pPr>
            <a:r>
              <a:rPr lang="en-AU" dirty="0"/>
              <a:t>●The divorce rate was consistently </a:t>
            </a:r>
            <a:r>
              <a:rPr lang="en-AU" dirty="0">
                <a:solidFill>
                  <a:srgbClr val="FF0000"/>
                </a:solidFill>
              </a:rPr>
              <a:t>higher in the 1980s and early 1990s</a:t>
            </a:r>
            <a:r>
              <a:rPr lang="en-AU" dirty="0"/>
              <a:t> than at any time before 1975.</a:t>
            </a:r>
          </a:p>
        </p:txBody>
      </p:sp>
    </p:spTree>
    <p:extLst>
      <p:ext uri="{BB962C8B-B14F-4D97-AF65-F5344CB8AC3E}">
        <p14:creationId xmlns:p14="http://schemas.microsoft.com/office/powerpoint/2010/main" val="3820307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3600" b="1" u="sng" dirty="0" smtClean="0"/>
              <a:t>Quotes</a:t>
            </a:r>
            <a:r>
              <a:rPr lang="en-AU" sz="3600" dirty="0" smtClean="0"/>
              <a:t> </a:t>
            </a:r>
            <a:endParaRPr lang="en-AU" sz="3600" dirty="0"/>
          </a:p>
        </p:txBody>
      </p:sp>
      <p:sp>
        <p:nvSpPr>
          <p:cNvPr id="3" name="Content Placeholder 2"/>
          <p:cNvSpPr>
            <a:spLocks noGrp="1"/>
          </p:cNvSpPr>
          <p:nvPr>
            <p:ph idx="1"/>
          </p:nvPr>
        </p:nvSpPr>
        <p:spPr>
          <a:xfrm>
            <a:off x="457200" y="1340768"/>
            <a:ext cx="8229600" cy="5136232"/>
          </a:xfrm>
        </p:spPr>
        <p:txBody>
          <a:bodyPr>
            <a:normAutofit lnSpcReduction="10000"/>
          </a:bodyPr>
          <a:lstStyle/>
          <a:p>
            <a:pPr marL="0" indent="0">
              <a:buNone/>
            </a:pPr>
            <a:r>
              <a:rPr lang="en-AU" sz="1800" dirty="0" smtClean="0"/>
              <a:t>“</a:t>
            </a:r>
            <a:r>
              <a:rPr lang="en-AU" sz="1800" dirty="0"/>
              <a:t>But the problem is that when I go around and speak on campuses, I still don’t get young men standing up and saying, 'How can I combine career and family?”</a:t>
            </a:r>
          </a:p>
          <a:p>
            <a:pPr>
              <a:buFontTx/>
              <a:buChar char="-"/>
            </a:pPr>
            <a:r>
              <a:rPr lang="en-AU" sz="1800" dirty="0" smtClean="0"/>
              <a:t>Gloria </a:t>
            </a:r>
            <a:r>
              <a:rPr lang="en-AU" sz="1800" dirty="0"/>
              <a:t>Steinem  (1934- </a:t>
            </a:r>
            <a:r>
              <a:rPr lang="en-AU" sz="1800" dirty="0" smtClean="0"/>
              <a:t>)</a:t>
            </a:r>
          </a:p>
          <a:p>
            <a:pPr>
              <a:buFontTx/>
              <a:buChar char="-"/>
            </a:pPr>
            <a:endParaRPr lang="en-AU" sz="1800" dirty="0">
              <a:solidFill>
                <a:srgbClr val="663363"/>
              </a:solidFill>
            </a:endParaRPr>
          </a:p>
          <a:p>
            <a:pPr marL="0" indent="0">
              <a:buNone/>
            </a:pPr>
            <a:r>
              <a:rPr lang="en-AU" sz="1800" dirty="0">
                <a:solidFill>
                  <a:srgbClr val="0070C0"/>
                </a:solidFill>
              </a:rPr>
              <a:t>"Male and female citizens, being equal in the eyes of the law, must be equally admitted to all </a:t>
            </a:r>
            <a:r>
              <a:rPr lang="en-AU" sz="1800" dirty="0" err="1">
                <a:solidFill>
                  <a:srgbClr val="0070C0"/>
                </a:solidFill>
              </a:rPr>
              <a:t>honors</a:t>
            </a:r>
            <a:r>
              <a:rPr lang="en-AU" sz="1800" dirty="0">
                <a:solidFill>
                  <a:srgbClr val="0070C0"/>
                </a:solidFill>
              </a:rPr>
              <a:t>, positions, and public employment according to their capacity and without other distinctions besides those of their virtues and talents,” </a:t>
            </a:r>
          </a:p>
          <a:p>
            <a:pPr>
              <a:buFontTx/>
              <a:buChar char="-"/>
            </a:pPr>
            <a:r>
              <a:rPr lang="en-AU" sz="1800" dirty="0" err="1" smtClean="0">
                <a:solidFill>
                  <a:srgbClr val="0070C0"/>
                </a:solidFill>
              </a:rPr>
              <a:t>Olympe</a:t>
            </a:r>
            <a:r>
              <a:rPr lang="en-AU" sz="1800" dirty="0" smtClean="0">
                <a:solidFill>
                  <a:srgbClr val="0070C0"/>
                </a:solidFill>
              </a:rPr>
              <a:t> </a:t>
            </a:r>
            <a:r>
              <a:rPr lang="en-AU" sz="1800" dirty="0">
                <a:solidFill>
                  <a:srgbClr val="0070C0"/>
                </a:solidFill>
              </a:rPr>
              <a:t>de </a:t>
            </a:r>
            <a:r>
              <a:rPr lang="en-AU" sz="1800" dirty="0" smtClean="0">
                <a:solidFill>
                  <a:srgbClr val="0070C0"/>
                </a:solidFill>
              </a:rPr>
              <a:t>Gouges</a:t>
            </a:r>
          </a:p>
          <a:p>
            <a:pPr>
              <a:buFontTx/>
              <a:buChar char="-"/>
            </a:pPr>
            <a:endParaRPr lang="en-AU" sz="1800" dirty="0">
              <a:solidFill>
                <a:srgbClr val="333333"/>
              </a:solidFill>
            </a:endParaRPr>
          </a:p>
          <a:p>
            <a:pPr marL="0" indent="0">
              <a:buNone/>
            </a:pPr>
            <a:r>
              <a:rPr lang="en-AU" sz="1800" dirty="0">
                <a:solidFill>
                  <a:srgbClr val="333333"/>
                </a:solidFill>
              </a:rPr>
              <a:t>“The education and empowerment of women throughout the world cannot fail to result in a more caring, tolerant, just and peaceful life for all,” </a:t>
            </a:r>
          </a:p>
          <a:p>
            <a:pPr>
              <a:buFontTx/>
              <a:buChar char="-"/>
            </a:pPr>
            <a:r>
              <a:rPr lang="en-AU" sz="1800" dirty="0" err="1" smtClean="0">
                <a:solidFill>
                  <a:srgbClr val="333333"/>
                </a:solidFill>
              </a:rPr>
              <a:t>Aung</a:t>
            </a:r>
            <a:r>
              <a:rPr lang="en-AU" sz="1800" dirty="0" smtClean="0">
                <a:solidFill>
                  <a:srgbClr val="333333"/>
                </a:solidFill>
              </a:rPr>
              <a:t> </a:t>
            </a:r>
            <a:r>
              <a:rPr lang="en-AU" sz="1800" dirty="0">
                <a:solidFill>
                  <a:srgbClr val="333333"/>
                </a:solidFill>
              </a:rPr>
              <a:t>San </a:t>
            </a:r>
            <a:r>
              <a:rPr lang="en-AU" sz="1800" dirty="0" err="1">
                <a:solidFill>
                  <a:srgbClr val="333333"/>
                </a:solidFill>
              </a:rPr>
              <a:t>Suu</a:t>
            </a:r>
            <a:r>
              <a:rPr lang="en-AU" sz="1800" dirty="0">
                <a:solidFill>
                  <a:srgbClr val="333333"/>
                </a:solidFill>
              </a:rPr>
              <a:t> </a:t>
            </a:r>
            <a:r>
              <a:rPr lang="en-AU" sz="1800" dirty="0" err="1">
                <a:solidFill>
                  <a:srgbClr val="333333"/>
                </a:solidFill>
              </a:rPr>
              <a:t>Kyi</a:t>
            </a:r>
            <a:r>
              <a:rPr lang="en-AU" sz="1800" dirty="0">
                <a:solidFill>
                  <a:srgbClr val="333333"/>
                </a:solidFill>
              </a:rPr>
              <a:t> (</a:t>
            </a:r>
            <a:r>
              <a:rPr lang="en-AU" sz="1800" dirty="0" smtClean="0">
                <a:solidFill>
                  <a:srgbClr val="333333"/>
                </a:solidFill>
              </a:rPr>
              <a:t>1945), </a:t>
            </a:r>
          </a:p>
          <a:p>
            <a:pPr marL="0" indent="0">
              <a:buNone/>
            </a:pPr>
            <a:endParaRPr lang="en-AU" sz="1800" dirty="0">
              <a:solidFill>
                <a:srgbClr val="333333"/>
              </a:solidFill>
            </a:endParaRPr>
          </a:p>
          <a:p>
            <a:pPr marL="0" indent="0">
              <a:buNone/>
            </a:pPr>
            <a:r>
              <a:rPr lang="en-AU" sz="1800" dirty="0">
                <a:solidFill>
                  <a:srgbClr val="0070C0"/>
                </a:solidFill>
              </a:rPr>
              <a:t>“It's hard to fight an enemy who has outposts in your head,” </a:t>
            </a:r>
          </a:p>
          <a:p>
            <a:pPr marL="0" indent="0">
              <a:buNone/>
            </a:pPr>
            <a:r>
              <a:rPr lang="en-AU" sz="1800" dirty="0" smtClean="0">
                <a:solidFill>
                  <a:srgbClr val="0070C0"/>
                </a:solidFill>
              </a:rPr>
              <a:t>- </a:t>
            </a:r>
            <a:r>
              <a:rPr lang="en-AU" sz="1800" dirty="0">
                <a:solidFill>
                  <a:srgbClr val="0070C0"/>
                </a:solidFill>
              </a:rPr>
              <a:t>Sally Kempton, </a:t>
            </a:r>
            <a:r>
              <a:rPr lang="en-AU" sz="1800" i="1" dirty="0">
                <a:solidFill>
                  <a:srgbClr val="0070C0"/>
                </a:solidFill>
              </a:rPr>
              <a:t>Esquire</a:t>
            </a:r>
            <a:r>
              <a:rPr lang="en-AU" sz="1800" dirty="0">
                <a:solidFill>
                  <a:srgbClr val="0070C0"/>
                </a:solidFill>
              </a:rPr>
              <a:t>, 1970.</a:t>
            </a:r>
          </a:p>
          <a:p>
            <a:pPr marL="0" indent="0">
              <a:buNone/>
            </a:pPr>
            <a:endParaRPr lang="en-AU" sz="1600" dirty="0">
              <a:solidFill>
                <a:srgbClr val="333333"/>
              </a:solidFill>
            </a:endParaRPr>
          </a:p>
          <a:p>
            <a:endParaRPr lang="en-AU" dirty="0"/>
          </a:p>
        </p:txBody>
      </p:sp>
    </p:spTree>
    <p:extLst>
      <p:ext uri="{BB962C8B-B14F-4D97-AF65-F5344CB8AC3E}">
        <p14:creationId xmlns:p14="http://schemas.microsoft.com/office/powerpoint/2010/main" val="500389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35360"/>
          </a:xfrm>
        </p:spPr>
        <p:txBody>
          <a:bodyPr>
            <a:normAutofit/>
          </a:bodyPr>
          <a:lstStyle/>
          <a:p>
            <a:pPr algn="ctr"/>
            <a:r>
              <a:rPr lang="en-AU" sz="3600" b="1" u="sng" dirty="0" smtClean="0"/>
              <a:t>Quotes </a:t>
            </a:r>
            <a:endParaRPr lang="en-AU" sz="3600" b="1" u="sng" dirty="0"/>
          </a:p>
        </p:txBody>
      </p:sp>
      <p:sp>
        <p:nvSpPr>
          <p:cNvPr id="3" name="Content Placeholder 2"/>
          <p:cNvSpPr>
            <a:spLocks noGrp="1"/>
          </p:cNvSpPr>
          <p:nvPr>
            <p:ph idx="1"/>
          </p:nvPr>
        </p:nvSpPr>
        <p:spPr>
          <a:xfrm>
            <a:off x="457200" y="1268760"/>
            <a:ext cx="8229600" cy="5328592"/>
          </a:xfrm>
        </p:spPr>
        <p:txBody>
          <a:bodyPr>
            <a:normAutofit/>
          </a:bodyPr>
          <a:lstStyle/>
          <a:p>
            <a:pPr marL="0" indent="0">
              <a:buNone/>
            </a:pPr>
            <a:r>
              <a:rPr lang="en-AU" sz="1600" dirty="0">
                <a:solidFill>
                  <a:srgbClr val="0070C0"/>
                </a:solidFill>
              </a:rPr>
              <a:t>“Women's chains have been forged by men, not by anatomy,” </a:t>
            </a:r>
          </a:p>
          <a:p>
            <a:pPr>
              <a:buFontTx/>
              <a:buChar char="-"/>
            </a:pPr>
            <a:r>
              <a:rPr lang="en-AU" sz="1600" dirty="0" smtClean="0">
                <a:solidFill>
                  <a:srgbClr val="0070C0"/>
                </a:solidFill>
              </a:rPr>
              <a:t>Estelle </a:t>
            </a:r>
            <a:r>
              <a:rPr lang="en-AU" sz="1600" dirty="0">
                <a:solidFill>
                  <a:srgbClr val="0070C0"/>
                </a:solidFill>
              </a:rPr>
              <a:t>R. Ramey</a:t>
            </a:r>
            <a:r>
              <a:rPr lang="en-AU" sz="1600" dirty="0" smtClean="0">
                <a:solidFill>
                  <a:srgbClr val="0070C0"/>
                </a:solidFill>
              </a:rPr>
              <a:t>.</a:t>
            </a:r>
          </a:p>
          <a:p>
            <a:pPr marL="0" indent="0">
              <a:buNone/>
            </a:pPr>
            <a:endParaRPr lang="en-AU" sz="1600" dirty="0"/>
          </a:p>
          <a:p>
            <a:pPr marL="0" indent="0">
              <a:buNone/>
            </a:pPr>
            <a:r>
              <a:rPr lang="en-AU" sz="1600" dirty="0"/>
              <a:t>“Men are taught to apologize for their weaknesses, women for their strengths,” </a:t>
            </a:r>
          </a:p>
          <a:p>
            <a:pPr>
              <a:buFontTx/>
              <a:buChar char="-"/>
            </a:pPr>
            <a:r>
              <a:rPr lang="en-AU" sz="1600" dirty="0" smtClean="0"/>
              <a:t>Lois </a:t>
            </a:r>
            <a:r>
              <a:rPr lang="en-AU" sz="1600" dirty="0"/>
              <a:t>Wyse</a:t>
            </a:r>
            <a:r>
              <a:rPr lang="en-AU" sz="1600" dirty="0" smtClean="0"/>
              <a:t>.</a:t>
            </a:r>
          </a:p>
          <a:p>
            <a:pPr marL="0" indent="0">
              <a:buNone/>
            </a:pPr>
            <a:endParaRPr lang="en-AU" sz="1600" dirty="0"/>
          </a:p>
          <a:p>
            <a:pPr marL="0" indent="0">
              <a:buNone/>
            </a:pPr>
            <a:r>
              <a:rPr lang="en-AU" sz="1600" dirty="0">
                <a:solidFill>
                  <a:srgbClr val="0070C0"/>
                </a:solidFill>
              </a:rPr>
              <a:t>"The day will come when men will recognize woman as his peer, not only at the fireside, but in councils of the nation. Then, and not until then, will there be the perfect comradeship, the ideal union between the sexes that shall result in the highest development of the race." </a:t>
            </a:r>
          </a:p>
          <a:p>
            <a:pPr>
              <a:buFontTx/>
              <a:buChar char="-"/>
            </a:pPr>
            <a:r>
              <a:rPr lang="en-AU" sz="1600" dirty="0" smtClean="0">
                <a:solidFill>
                  <a:srgbClr val="0070C0"/>
                </a:solidFill>
              </a:rPr>
              <a:t>Susan </a:t>
            </a:r>
            <a:r>
              <a:rPr lang="en-AU" sz="1600" dirty="0">
                <a:solidFill>
                  <a:srgbClr val="0070C0"/>
                </a:solidFill>
              </a:rPr>
              <a:t>B. </a:t>
            </a:r>
            <a:r>
              <a:rPr lang="en-AU" sz="1600" dirty="0" smtClean="0">
                <a:solidFill>
                  <a:srgbClr val="0070C0"/>
                </a:solidFill>
              </a:rPr>
              <a:t>Anthony</a:t>
            </a:r>
          </a:p>
          <a:p>
            <a:pPr marL="0" indent="0">
              <a:buNone/>
            </a:pPr>
            <a:endParaRPr lang="en-AU" sz="1600" dirty="0"/>
          </a:p>
          <a:p>
            <a:pPr marL="0" indent="0">
              <a:buNone/>
            </a:pPr>
            <a:r>
              <a:rPr lang="en-AU" sz="1600" dirty="0"/>
              <a:t>"The family unit plays a critical role in our society and in the training of the generation to come." </a:t>
            </a:r>
          </a:p>
          <a:p>
            <a:pPr>
              <a:buFontTx/>
              <a:buChar char="-"/>
            </a:pPr>
            <a:r>
              <a:rPr lang="en-AU" sz="1600" dirty="0" smtClean="0"/>
              <a:t>Sandra </a:t>
            </a:r>
            <a:r>
              <a:rPr lang="en-AU" sz="1600" dirty="0"/>
              <a:t>Day O'Connor </a:t>
            </a:r>
            <a:endParaRPr lang="en-AU" sz="1600" dirty="0" smtClean="0"/>
          </a:p>
          <a:p>
            <a:pPr marL="0" indent="0">
              <a:buNone/>
            </a:pPr>
            <a:endParaRPr lang="en-AU" sz="1600" dirty="0"/>
          </a:p>
          <a:p>
            <a:pPr marL="0" indent="0">
              <a:buNone/>
            </a:pPr>
            <a:r>
              <a:rPr lang="en-AU" sz="1600" dirty="0">
                <a:solidFill>
                  <a:srgbClr val="0070C0"/>
                </a:solidFill>
              </a:rPr>
              <a:t>"The first problem for all of us, men and women, is not to learn, but to unlearn." </a:t>
            </a:r>
          </a:p>
          <a:p>
            <a:pPr marL="0" indent="0">
              <a:buNone/>
            </a:pPr>
            <a:r>
              <a:rPr lang="en-AU" sz="1600" dirty="0">
                <a:solidFill>
                  <a:srgbClr val="0070C0"/>
                </a:solidFill>
              </a:rPr>
              <a:t>—Gloria Steinem</a:t>
            </a:r>
          </a:p>
          <a:p>
            <a:pPr marL="0" indent="0">
              <a:buNone/>
            </a:pPr>
            <a:endParaRPr lang="en-AU" sz="1600" dirty="0"/>
          </a:p>
          <a:p>
            <a:pPr marL="0" indent="0">
              <a:buNone/>
            </a:pPr>
            <a:endParaRPr lang="en-AU" sz="1600" dirty="0"/>
          </a:p>
          <a:p>
            <a:pPr marL="0" indent="0">
              <a:buNone/>
            </a:pPr>
            <a:endParaRPr lang="en-AU" sz="1600" dirty="0"/>
          </a:p>
          <a:p>
            <a:pPr marL="0" indent="0">
              <a:buNone/>
            </a:pPr>
            <a:endParaRPr lang="en-AU" dirty="0"/>
          </a:p>
        </p:txBody>
      </p:sp>
    </p:spTree>
    <p:extLst>
      <p:ext uri="{BB962C8B-B14F-4D97-AF65-F5344CB8AC3E}">
        <p14:creationId xmlns:p14="http://schemas.microsoft.com/office/powerpoint/2010/main" val="37434399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106</TotalTime>
  <Words>728</Words>
  <Application>Microsoft Office PowerPoint</Application>
  <PresentationFormat>On-screen Show (4:3)</PresentationFormat>
  <Paragraphs>86</Paragraphs>
  <Slides>12</Slides>
  <Notes>0</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Clarity</vt:lpstr>
      <vt:lpstr>Women’s History: Women’s Liberation Movement</vt:lpstr>
      <vt:lpstr>Women’s Liberation Movement</vt:lpstr>
      <vt:lpstr> In 2004, female earnings were 92% of male earnings, resulting in a gender wage gap of 8%.   Female/male earnings ratio among full-time adult non-managerial employees - May 1974 to May 2004(a) </vt:lpstr>
      <vt:lpstr>PowerPoint Presentation</vt:lpstr>
      <vt:lpstr>Marriage Trends</vt:lpstr>
      <vt:lpstr>Graph of marriage trends</vt:lpstr>
      <vt:lpstr>Divorce Trends </vt:lpstr>
      <vt:lpstr>Quotes </vt:lpstr>
      <vt:lpstr>Quotes </vt:lpstr>
      <vt:lpstr>Images </vt:lpstr>
      <vt:lpstr>Images </vt:lpstr>
      <vt:lpstr>Still an issue? </vt:lpstr>
    </vt:vector>
  </TitlesOfParts>
  <Company>St Johns College Dubbo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Women’s History</dc:title>
  <dc:creator>Kate Astley</dc:creator>
  <cp:lastModifiedBy>Kate Astley</cp:lastModifiedBy>
  <cp:revision>20</cp:revision>
  <dcterms:created xsi:type="dcterms:W3CDTF">2011-07-26T03:00:44Z</dcterms:created>
  <dcterms:modified xsi:type="dcterms:W3CDTF">2011-07-28T04:40:28Z</dcterms:modified>
</cp:coreProperties>
</file>